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401" r:id="rId3"/>
    <p:sldId id="403" r:id="rId4"/>
    <p:sldId id="368" r:id="rId5"/>
    <p:sldId id="369" r:id="rId6"/>
    <p:sldId id="377" r:id="rId7"/>
    <p:sldId id="404" r:id="rId8"/>
    <p:sldId id="405" r:id="rId9"/>
    <p:sldId id="406" r:id="rId10"/>
    <p:sldId id="392" r:id="rId11"/>
    <p:sldId id="393" r:id="rId12"/>
    <p:sldId id="370" r:id="rId13"/>
    <p:sldId id="371" r:id="rId14"/>
    <p:sldId id="372" r:id="rId15"/>
    <p:sldId id="374" r:id="rId16"/>
    <p:sldId id="373" r:id="rId17"/>
    <p:sldId id="307" r:id="rId18"/>
    <p:sldId id="348" r:id="rId19"/>
    <p:sldId id="364" r:id="rId20"/>
    <p:sldId id="269" r:id="rId21"/>
    <p:sldId id="264" r:id="rId22"/>
    <p:sldId id="325" r:id="rId23"/>
    <p:sldId id="39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1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62" autoAdjust="0"/>
  </p:normalViewPr>
  <p:slideViewPr>
    <p:cSldViewPr snapToGrid="0" snapToObjects="1">
      <p:cViewPr>
        <p:scale>
          <a:sx n="112" d="100"/>
          <a:sy n="112" d="100"/>
        </p:scale>
        <p:origin x="-80" y="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66813-0DC3-B54D-875A-8E529853B5E9}" type="datetimeFigureOut">
              <a:rPr lang="en-US" smtClean="0"/>
              <a:t>18-10-18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FC7D6-119D-7646-8DC7-4F7927D4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58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F1597-8CD8-D844-BA52-1CCF3EDE1B0B}" type="datetimeFigureOut">
              <a:rPr lang="en-US" smtClean="0"/>
              <a:t>18-10-18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FB8B2-23F0-0946-9266-1716EC551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731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Breaks the assumptions</a:t>
            </a:r>
          </a:p>
          <a:p>
            <a:r>
              <a:rPr lang="en-US" dirty="0" smtClean="0"/>
              <a:t>Note the midpoint of the dataset is off the 0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Starting with a of molecules composed of Tigers and Ladybugs 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We take a random sample, how many Tigers and how many Ladybugs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If we count a given random area we can infer how many off each there are in entire set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1FC861E-0ADE-804A-BB2C-37FAAD1D2026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Starting with a of molecules composed of Tigers and Ladybugs 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We take a random sample, how many Tigers and how many Ladybugs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If we count a given random area we can infer how many off each there are in entire set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1FC861E-0ADE-804A-BB2C-37FAAD1D2026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sz="1600" dirty="0" smtClean="0"/>
              <a:t>Scale dependence - hence ‘normalization’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 smtClean="0"/>
              <a:t>Correlation and </a:t>
            </a:r>
            <a:r>
              <a:rPr lang="en-US" sz="1600" dirty="0" err="1" smtClean="0"/>
              <a:t>covariation</a:t>
            </a:r>
            <a:r>
              <a:rPr lang="en-US" sz="1600" dirty="0" smtClean="0"/>
              <a:t> are unreliable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 smtClean="0"/>
              <a:t>Addition and subtraction are not useful operations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600" dirty="0" err="1" smtClean="0"/>
              <a:t>Subsetting</a:t>
            </a:r>
            <a:r>
              <a:rPr lang="en-US" sz="1600" dirty="0" smtClean="0"/>
              <a:t> and aggregating are problematic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 smtClean="0"/>
              <a:t>Sparse data is an issue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3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74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Many more fragments than we can 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C11178-4F24-F047-BF39-749B523BBEA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29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33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7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57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36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8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5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52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38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4783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31334"/>
            <a:ext cx="8229600" cy="5194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76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chemeClr val="accent4">
              <a:lumMod val="20000"/>
              <a:lumOff val="8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_2012.pdf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18" y="3886200"/>
            <a:ext cx="8455821" cy="17308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Bioinformatics: </a:t>
            </a:r>
            <a:r>
              <a:rPr lang="en-US" dirty="0" err="1" smtClean="0"/>
              <a:t>transcriptome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Greg Gloor</a:t>
            </a:r>
          </a:p>
          <a:p>
            <a:r>
              <a:rPr lang="en-US" sz="2400" dirty="0" smtClean="0"/>
              <a:t>Department of Biochemistry</a:t>
            </a:r>
          </a:p>
          <a:p>
            <a:r>
              <a:rPr lang="en-US" sz="2400" dirty="0" smtClean="0"/>
              <a:t>University of Western Ontario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66112" y="5791216"/>
            <a:ext cx="539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ggloor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compositions/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presentations</a:t>
            </a:r>
          </a:p>
        </p:txBody>
      </p:sp>
    </p:spTree>
    <p:extLst>
      <p:ext uri="{BB962C8B-B14F-4D97-AF65-F5344CB8AC3E}">
        <p14:creationId xmlns:p14="http://schemas.microsoft.com/office/powerpoint/2010/main" val="153623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</a:rPr>
              <a:t>Sequencing is random sampling</a:t>
            </a:r>
            <a:endParaRPr lang="en-US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2009"/>
          <a:stretch/>
        </p:blipFill>
        <p:spPr>
          <a:xfrm>
            <a:off x="1551883" y="769586"/>
            <a:ext cx="3487957" cy="558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4251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</a:rPr>
              <a:t>Sequencing is random sampling</a:t>
            </a:r>
            <a:endParaRPr lang="en-US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883" y="769586"/>
            <a:ext cx="6014635" cy="558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0464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 smtClean="0">
                <a:latin typeface="Calibri" charset="0"/>
              </a:rPr>
              <a:t>Random data as counts</a:t>
            </a:r>
            <a:endParaRPr lang="en-US" dirty="0">
              <a:latin typeface="Calibri" charset="0"/>
            </a:endParaRP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1400175" y="3927475"/>
            <a:ext cx="6161088" cy="2644775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b="1" u="sng" dirty="0">
                <a:latin typeface="Calibri" charset="0"/>
              </a:rPr>
              <a:t>Example </a:t>
            </a:r>
            <a:r>
              <a:rPr lang="en-US" b="1" u="sng" dirty="0" smtClean="0">
                <a:latin typeface="Calibri" charset="0"/>
              </a:rPr>
              <a:t>100 random sample sets</a:t>
            </a:r>
            <a:endParaRPr lang="en-US" b="1" u="sng" dirty="0">
              <a:latin typeface="Calibri" charset="0"/>
            </a:endParaRPr>
          </a:p>
          <a:p>
            <a:pPr marL="457200" lvl="1" indent="0" eaLnBrk="1" hangingPunct="1">
              <a:buFont typeface="Arial" charset="0"/>
              <a:buNone/>
              <a:defRPr/>
            </a:pPr>
            <a:r>
              <a:rPr lang="en-US" dirty="0" smtClean="0">
                <a:latin typeface="Calibri" charset="0"/>
              </a:rPr>
              <a:t>	range=</a:t>
            </a:r>
            <a:r>
              <a:rPr lang="en-US" dirty="0">
                <a:latin typeface="Calibri" charset="0"/>
              </a:rPr>
              <a:t>1800</a:t>
            </a:r>
            <a:r>
              <a:rPr lang="en-US" dirty="0" smtClean="0">
                <a:latin typeface="Calibri" charset="0"/>
              </a:rPr>
              <a:t>-2200</a:t>
            </a:r>
            <a:endParaRPr lang="en-US" dirty="0">
              <a:latin typeface="Calibri" charset="0"/>
            </a:endParaRPr>
          </a:p>
          <a:p>
            <a:pPr marL="457200" lvl="1" indent="0" eaLnBrk="1" hangingPunct="1">
              <a:buFont typeface="Arial" charset="0"/>
              <a:buNone/>
              <a:defRPr/>
            </a:pPr>
            <a:r>
              <a:rPr lang="en-US" dirty="0" smtClean="0">
                <a:latin typeface="Calibri" charset="0"/>
              </a:rPr>
              <a:t>	range= </a:t>
            </a:r>
            <a:r>
              <a:rPr lang="en-US" dirty="0">
                <a:latin typeface="Calibri" charset="0"/>
              </a:rPr>
              <a:t>8000-12000</a:t>
            </a:r>
          </a:p>
          <a:p>
            <a:pPr marL="457200" lvl="1" indent="0" eaLnBrk="1" hangingPunct="1">
              <a:buFont typeface="Arial" charset="0"/>
              <a:buNone/>
              <a:defRPr/>
            </a:pPr>
            <a:r>
              <a:rPr lang="en-US" dirty="0" smtClean="0">
                <a:latin typeface="Calibri" charset="0"/>
              </a:rPr>
              <a:t>	range=</a:t>
            </a:r>
            <a:r>
              <a:rPr lang="en-US" dirty="0">
                <a:latin typeface="Calibri" charset="0"/>
              </a:rPr>
              <a:t>450-550</a:t>
            </a:r>
          </a:p>
          <a:p>
            <a:pPr lvl="1" eaLnBrk="1" hangingPunct="1"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18435" name="TextBox 14"/>
          <p:cNvSpPr txBox="1">
            <a:spLocks noChangeArrowheads="1"/>
          </p:cNvSpPr>
          <p:nvPr/>
        </p:nvSpPr>
        <p:spPr bwMode="auto">
          <a:xfrm>
            <a:off x="1757363" y="4633913"/>
            <a:ext cx="8604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/>
              <a:t>🐯</a:t>
            </a:r>
          </a:p>
          <a:p>
            <a:pPr eaLnBrk="1" hangingPunct="1"/>
            <a:r>
              <a:rPr lang="en-US" sz="3000"/>
              <a:t>🐞</a:t>
            </a:r>
          </a:p>
          <a:p>
            <a:pPr eaLnBrk="1" hangingPunct="1"/>
            <a:r>
              <a:rPr lang="en-US" sz="3000"/>
              <a:t>👽</a:t>
            </a:r>
          </a:p>
        </p:txBody>
      </p:sp>
      <p:sp>
        <p:nvSpPr>
          <p:cNvPr id="18436" name="TextBox 5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pic>
        <p:nvPicPr>
          <p:cNvPr id="18437" name="Picture 6" descr="tiger_cou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355725"/>
            <a:ext cx="8186738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Content Placeholder 4" descr="tiger_pro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-240"/>
          <a:stretch>
            <a:fillRect/>
          </a:stretch>
        </p:blipFill>
        <p:spPr>
          <a:xfrm>
            <a:off x="1109663" y="1417638"/>
            <a:ext cx="5821362" cy="4525962"/>
          </a:xfrm>
        </p:spPr>
      </p:pic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 smtClean="0">
                <a:latin typeface="Calibri" charset="0"/>
              </a:rPr>
              <a:t>Same random data as proportions</a:t>
            </a:r>
            <a:endParaRPr lang="en-US" dirty="0">
              <a:latin typeface="Calibri" charset="0"/>
            </a:endParaRPr>
          </a:p>
        </p:txBody>
      </p:sp>
      <p:sp>
        <p:nvSpPr>
          <p:cNvPr id="20483" name="TextBox 8"/>
          <p:cNvSpPr txBox="1">
            <a:spLocks noChangeArrowheads="1"/>
          </p:cNvSpPr>
          <p:nvPr/>
        </p:nvSpPr>
        <p:spPr bwMode="auto">
          <a:xfrm>
            <a:off x="5214470" y="3667125"/>
            <a:ext cx="3618379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102870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u="sng" dirty="0"/>
              <a:t>Constant sum of 1000</a:t>
            </a:r>
            <a:endParaRPr lang="en-US" sz="1800" dirty="0"/>
          </a:p>
          <a:p>
            <a:pPr eaLnBrk="1" hangingPunct="1"/>
            <a:r>
              <a:rPr lang="en-US" sz="1800" dirty="0"/>
              <a:t>Constant sum operations: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600" dirty="0"/>
              <a:t>Sequencing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600" dirty="0"/>
              <a:t>percentage, relative </a:t>
            </a:r>
            <a:r>
              <a:rPr lang="en-US" sz="1600" dirty="0" smtClean="0"/>
              <a:t>abundance, probability, proportion</a:t>
            </a:r>
            <a:endParaRPr lang="en-US" sz="1600" dirty="0"/>
          </a:p>
          <a:p>
            <a:pPr lvl="1" eaLnBrk="1" hangingPunct="1">
              <a:buFont typeface="Wingdings" charset="0"/>
              <a:buChar char="Ø"/>
            </a:pPr>
            <a:r>
              <a:rPr lang="en-US" sz="1600" dirty="0" smtClean="0"/>
              <a:t>Count </a:t>
            </a:r>
            <a:r>
              <a:rPr lang="en-US" sz="1600" dirty="0"/>
              <a:t>normalization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600" dirty="0" smtClean="0"/>
              <a:t>Rarefaction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207125" y="6037263"/>
            <a:ext cx="248016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Gloor, et al. 2016. Ann Epidemiology</a:t>
            </a:r>
          </a:p>
          <a:p>
            <a:pPr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Gloor, et al. 2016. Can J.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Micro.</a:t>
            </a:r>
          </a:p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Gloor, et al, 2017. Front. Micro.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485" name="TextBox 6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94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Calibri" charset="0"/>
              </a:rPr>
              <a:t>Normalization is no help at all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 dirty="0"/>
          </a:p>
        </p:txBody>
      </p:sp>
      <p:pic>
        <p:nvPicPr>
          <p:cNvPr id="9" name="Content Placeholder 8" descr="des_normAC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" b="-788"/>
          <a:stretch/>
        </p:blipFill>
        <p:spPr>
          <a:xfrm>
            <a:off x="457200" y="1598511"/>
            <a:ext cx="8229600" cy="3120385"/>
          </a:xfrm>
        </p:spPr>
      </p:pic>
      <p:sp>
        <p:nvSpPr>
          <p:cNvPr id="10" name="TextBox 9"/>
          <p:cNvSpPr txBox="1"/>
          <p:nvPr/>
        </p:nvSpPr>
        <p:spPr>
          <a:xfrm>
            <a:off x="1751619" y="5025459"/>
            <a:ext cx="6240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Once data are on the simplex, they cannot be recovered without</a:t>
            </a:r>
          </a:p>
          <a:p>
            <a:endParaRPr lang="en-US" dirty="0" smtClean="0"/>
          </a:p>
          <a:p>
            <a:pPr algn="ctr"/>
            <a:r>
              <a:rPr lang="en-US" dirty="0" smtClean="0"/>
              <a:t>                                           ⌛️  💲  🏋🏼‍</a:t>
            </a: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9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 err="1" smtClean="0">
                <a:latin typeface="Calibri" charset="0"/>
              </a:rPr>
              <a:t>CoDa</a:t>
            </a:r>
            <a:r>
              <a:rPr lang="en-US" dirty="0" smtClean="0">
                <a:latin typeface="Calibri" charset="0"/>
              </a:rPr>
              <a:t> properties and *</a:t>
            </a:r>
            <a:r>
              <a:rPr lang="en-US" dirty="0" err="1" smtClean="0">
                <a:latin typeface="Calibri" charset="0"/>
              </a:rPr>
              <a:t>lr</a:t>
            </a:r>
            <a:endParaRPr lang="en-US" dirty="0">
              <a:latin typeface="Calibri" charset="0"/>
            </a:endParaRPr>
          </a:p>
        </p:txBody>
      </p:sp>
      <p:sp>
        <p:nvSpPr>
          <p:cNvPr id="21506" name="TextBox 9"/>
          <p:cNvSpPr txBox="1">
            <a:spLocks noChangeArrowheads="1"/>
          </p:cNvSpPr>
          <p:nvPr/>
        </p:nvSpPr>
        <p:spPr bwMode="auto">
          <a:xfrm>
            <a:off x="2257425" y="1460500"/>
            <a:ext cx="749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Count</a:t>
            </a:r>
          </a:p>
        </p:txBody>
      </p:sp>
      <p:sp>
        <p:nvSpPr>
          <p:cNvPr id="21507" name="TextBox 10"/>
          <p:cNvSpPr txBox="1">
            <a:spLocks noChangeArrowheads="1"/>
          </p:cNvSpPr>
          <p:nvPr/>
        </p:nvSpPr>
        <p:spPr bwMode="auto">
          <a:xfrm>
            <a:off x="3932238" y="1417638"/>
            <a:ext cx="1265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Sequencing</a:t>
            </a:r>
          </a:p>
        </p:txBody>
      </p: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6097588" y="1460500"/>
            <a:ext cx="917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Simplex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99125" y="3289300"/>
            <a:ext cx="381000" cy="24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112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53263" y="3255963"/>
            <a:ext cx="381000" cy="24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216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07125" y="1960563"/>
            <a:ext cx="314325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75300" y="3024188"/>
            <a:ext cx="314325" cy="24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66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43763" y="3024188"/>
            <a:ext cx="379412" cy="24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740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548438" y="1955800"/>
            <a:ext cx="381000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853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07125" y="6037263"/>
            <a:ext cx="280035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Aitchison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1986. Stat. Anal. Comp Data</a:t>
            </a:r>
          </a:p>
          <a:p>
            <a:pPr>
              <a:defRPr/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Pawlowsky-Glahn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2015. Mod. Anal.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CoDa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516" name="TextBox 14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pic>
        <p:nvPicPr>
          <p:cNvPr id="21517" name="Content Placeholder 27" descr="TLA_3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>
          <a:xfrm>
            <a:off x="1587500" y="927100"/>
            <a:ext cx="5984875" cy="3290888"/>
          </a:xfrm>
        </p:spPr>
      </p:pic>
      <p:sp>
        <p:nvSpPr>
          <p:cNvPr id="21518" name="TextBox 25"/>
          <p:cNvSpPr txBox="1">
            <a:spLocks noChangeArrowheads="1"/>
          </p:cNvSpPr>
          <p:nvPr/>
        </p:nvSpPr>
        <p:spPr bwMode="auto">
          <a:xfrm>
            <a:off x="1442357" y="3490913"/>
            <a:ext cx="5849987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2000" dirty="0"/>
              <a:t>Simplex: one fewer </a:t>
            </a:r>
            <a:r>
              <a:rPr lang="en-US" sz="2000" dirty="0" smtClean="0"/>
              <a:t>dimensions </a:t>
            </a:r>
            <a:r>
              <a:rPr lang="en-US" sz="2000" dirty="0"/>
              <a:t>than </a:t>
            </a:r>
            <a:r>
              <a:rPr lang="en-US" sz="2000" dirty="0" smtClean="0"/>
              <a:t>variables</a:t>
            </a:r>
            <a:endParaRPr lang="en-US" sz="2000" dirty="0"/>
          </a:p>
          <a:p>
            <a:pPr eaLnBrk="1" hangingPunct="1">
              <a:buFont typeface="Arial" charset="0"/>
              <a:buChar char="•"/>
            </a:pPr>
            <a:r>
              <a:rPr lang="en-US" sz="2000" dirty="0" smtClean="0"/>
              <a:t>Problems remain </a:t>
            </a:r>
            <a:r>
              <a:rPr lang="en-US" sz="2000" dirty="0"/>
              <a:t>regardless of dimension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 smtClean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/>
              <a:t>*</a:t>
            </a:r>
            <a:r>
              <a:rPr lang="en-US" sz="2000" b="1" dirty="0" err="1" smtClean="0"/>
              <a:t>lr</a:t>
            </a:r>
            <a:r>
              <a:rPr lang="en-US" sz="2000" b="1" dirty="0" smtClean="0"/>
              <a:t>(x) = [ log(x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/</a:t>
            </a:r>
            <a:r>
              <a:rPr lang="en-US" sz="2000" b="1" dirty="0" err="1" smtClean="0"/>
              <a:t>g</a:t>
            </a:r>
            <a:r>
              <a:rPr lang="en-US" sz="2000" b="1" baseline="-25000" dirty="0" err="1" smtClean="0"/>
              <a:t>X</a:t>
            </a:r>
            <a:r>
              <a:rPr lang="en-US" sz="2000" b="1" dirty="0" smtClean="0"/>
              <a:t>), log(x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/</a:t>
            </a:r>
            <a:r>
              <a:rPr lang="en-US" sz="2000" b="1" dirty="0" err="1" smtClean="0"/>
              <a:t>g</a:t>
            </a:r>
            <a:r>
              <a:rPr lang="en-US" sz="2000" b="1" baseline="-25000" dirty="0" err="1" smtClean="0"/>
              <a:t>X</a:t>
            </a:r>
            <a:r>
              <a:rPr lang="en-US" sz="2000" b="1" dirty="0" smtClean="0"/>
              <a:t>), </a:t>
            </a:r>
            <a:r>
              <a:rPr lang="is-IS" sz="2000" b="1" dirty="0" smtClean="0"/>
              <a:t>… log(x</a:t>
            </a:r>
            <a:r>
              <a:rPr lang="is-IS" sz="2000" b="1" baseline="-25000" dirty="0" smtClean="0"/>
              <a:t>D</a:t>
            </a:r>
            <a:r>
              <a:rPr lang="is-IS" sz="2000" b="1" dirty="0" smtClean="0"/>
              <a:t>/g</a:t>
            </a:r>
            <a:r>
              <a:rPr lang="is-IS" sz="2000" b="1" baseline="-25000" dirty="0" smtClean="0"/>
              <a:t>X</a:t>
            </a:r>
            <a:r>
              <a:rPr lang="is-IS" sz="2000" b="1" dirty="0" smtClean="0"/>
              <a:t>) ]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s-IS" sz="2000" b="1" dirty="0" smtClean="0"/>
          </a:p>
          <a:p>
            <a:pPr algn="ctr">
              <a:defRPr/>
            </a:pPr>
            <a:r>
              <a:rPr lang="en-US" sz="2000" dirty="0"/>
              <a:t>X = [ x</a:t>
            </a:r>
            <a:r>
              <a:rPr lang="en-US" sz="2000" baseline="-25000" dirty="0"/>
              <a:t>1</a:t>
            </a:r>
            <a:r>
              <a:rPr lang="en-US" sz="2000" dirty="0"/>
              <a:t>, x</a:t>
            </a:r>
            <a:r>
              <a:rPr lang="en-US" sz="2000" baseline="-25000" dirty="0"/>
              <a:t>2</a:t>
            </a:r>
            <a:r>
              <a:rPr lang="en-US" sz="2000" dirty="0"/>
              <a:t>, </a:t>
            </a:r>
            <a:r>
              <a:rPr lang="is-IS" sz="2000" dirty="0"/>
              <a:t>… x</a:t>
            </a:r>
            <a:r>
              <a:rPr lang="is-IS" sz="2000" baseline="-25000" dirty="0"/>
              <a:t>D</a:t>
            </a:r>
            <a:r>
              <a:rPr lang="is-IS" sz="2000" dirty="0"/>
              <a:t> ], </a:t>
            </a:r>
            <a:r>
              <a:rPr lang="en-US" sz="2000" dirty="0" err="1"/>
              <a:t>g</a:t>
            </a:r>
            <a:r>
              <a:rPr lang="en-US" sz="2000" baseline="-25000" dirty="0" err="1"/>
              <a:t>X</a:t>
            </a:r>
            <a:r>
              <a:rPr lang="en-US" sz="2000" dirty="0"/>
              <a:t> = geometric mean of X (or subset)</a:t>
            </a:r>
            <a:endParaRPr lang="is-IS" sz="20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s-IS" sz="2000" b="1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807602" y="3916005"/>
            <a:ext cx="19543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Probabilities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Some invariant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Relative values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Multivariate Poisson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251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We have </a:t>
            </a:r>
            <a:r>
              <a:rPr lang="en-US" dirty="0" err="1" smtClean="0"/>
              <a:t>CoDa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14682" cy="452596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Compositional data are logically inconsistent with most tools in common </a:t>
            </a:r>
            <a:r>
              <a:rPr lang="en-US" b="1" dirty="0" smtClean="0"/>
              <a:t>use (Pearson 1897)</a:t>
            </a:r>
            <a:endParaRPr lang="en-US" b="1" dirty="0"/>
          </a:p>
          <a:p>
            <a:pPr lvl="1"/>
            <a:r>
              <a:rPr lang="en-US" dirty="0" smtClean="0"/>
              <a:t>correlation, </a:t>
            </a:r>
            <a:r>
              <a:rPr lang="en-US" dirty="0"/>
              <a:t>PCA etc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Sequencing, negative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binomial, rarefaction,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ZIG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/>
          </a:p>
          <a:p>
            <a:r>
              <a:rPr lang="en-US" b="1" dirty="0" smtClean="0"/>
              <a:t>Work in log ratios</a:t>
            </a:r>
          </a:p>
          <a:p>
            <a:pPr lvl="1"/>
            <a:r>
              <a:rPr lang="en-US" dirty="0" err="1" smtClean="0"/>
              <a:t>Aitchison</a:t>
            </a:r>
            <a:r>
              <a:rPr lang="en-US" dirty="0"/>
              <a:t> </a:t>
            </a:r>
            <a:r>
              <a:rPr lang="en-US" dirty="0" smtClean="0"/>
              <a:t>and others</a:t>
            </a:r>
          </a:p>
          <a:p>
            <a:pPr lvl="1"/>
            <a:r>
              <a:rPr lang="en-US" dirty="0" smtClean="0"/>
              <a:t>Conceptually similar to </a:t>
            </a:r>
            <a:r>
              <a:rPr lang="en-US" dirty="0" err="1" smtClean="0"/>
              <a:t>qPCR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348" y="1417638"/>
            <a:ext cx="1602907" cy="2128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578" y="4362494"/>
            <a:ext cx="1591677" cy="1193758"/>
          </a:xfrm>
          <a:prstGeom prst="rect">
            <a:avLst/>
          </a:prstGeom>
        </p:spPr>
      </p:pic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347479" y="6006508"/>
            <a:ext cx="1110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Aitchison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1986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75176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orrelation in </a:t>
            </a:r>
            <a:r>
              <a:rPr lang="en-US" dirty="0" err="1" smtClean="0"/>
              <a:t>CoDa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spurious correlation </a:t>
            </a:r>
            <a:endParaRPr lang="en-US" dirty="0" smtClean="0"/>
          </a:p>
          <a:p>
            <a:pPr lvl="1"/>
            <a:r>
              <a:rPr lang="en-US" dirty="0" smtClean="0"/>
              <a:t>Correlation observed </a:t>
            </a:r>
            <a:r>
              <a:rPr lang="en-US" dirty="0"/>
              <a:t>is not the same for the numerical and proportional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or for a subset of that data </a:t>
            </a:r>
            <a:endParaRPr lang="en-US" b="1" dirty="0" smtClean="0"/>
          </a:p>
          <a:p>
            <a:pPr lvl="1"/>
            <a:r>
              <a:rPr lang="en-US" dirty="0" smtClean="0"/>
              <a:t>Whenever any two </a:t>
            </a:r>
            <a:r>
              <a:rPr lang="en-US" dirty="0"/>
              <a:t>variables </a:t>
            </a:r>
            <a:r>
              <a:rPr lang="en-US" dirty="0" smtClean="0"/>
              <a:t>share </a:t>
            </a:r>
            <a:r>
              <a:rPr lang="en-US" dirty="0"/>
              <a:t>a common </a:t>
            </a:r>
            <a:r>
              <a:rPr lang="en-US" dirty="0" smtClean="0"/>
              <a:t>index (or have a constant sum). </a:t>
            </a:r>
            <a:r>
              <a:rPr lang="en-US" sz="1200" dirty="0" smtClean="0">
                <a:solidFill>
                  <a:srgbClr val="7F7F7F"/>
                </a:solidFill>
              </a:rPr>
              <a:t>(Pearson 1897)</a:t>
            </a:r>
          </a:p>
          <a:p>
            <a:r>
              <a:rPr lang="en-US" dirty="0" smtClean="0"/>
              <a:t>Correlation in these data must maintain a constant ratio</a:t>
            </a:r>
          </a:p>
          <a:p>
            <a:pPr lvl="1"/>
            <a:r>
              <a:rPr lang="en-US" dirty="0" smtClean="0"/>
              <a:t>Pearson correlation with an intercept of 0 (RA), or linear line with a slope of 1 (log-ratio) </a:t>
            </a:r>
            <a:r>
              <a:rPr lang="en-US" sz="1200" dirty="0" smtClean="0">
                <a:solidFill>
                  <a:srgbClr val="7F7F7F"/>
                </a:solidFill>
              </a:rPr>
              <a:t>(Lovell 2015, </a:t>
            </a:r>
            <a:r>
              <a:rPr lang="en-US" sz="1200" dirty="0" err="1" smtClean="0">
                <a:solidFill>
                  <a:srgbClr val="7F7F7F"/>
                </a:solidFill>
              </a:rPr>
              <a:t>Erb</a:t>
            </a:r>
            <a:r>
              <a:rPr lang="en-US" sz="1200" dirty="0" smtClean="0">
                <a:solidFill>
                  <a:srgbClr val="7F7F7F"/>
                </a:solidFill>
              </a:rPr>
              <a:t> 2017)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4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l="-994" r="-1498"/>
          <a:stretch/>
        </p:blipFill>
        <p:spPr>
          <a:xfrm>
            <a:off x="3776133" y="1600200"/>
            <a:ext cx="4910667" cy="45259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love (tolerate) the simplex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51971" y="1600200"/>
            <a:ext cx="5029200" cy="1104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0666" y="2717196"/>
            <a:ext cx="3159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 scale invariant</a:t>
            </a:r>
          </a:p>
          <a:p>
            <a:r>
              <a:rPr lang="en-US" dirty="0" smtClean="0"/>
              <a:t>P perturbation invariant</a:t>
            </a:r>
          </a:p>
          <a:p>
            <a:r>
              <a:rPr lang="en-US" dirty="0"/>
              <a:t>D </a:t>
            </a:r>
            <a:r>
              <a:rPr lang="en-US" dirty="0" err="1"/>
              <a:t>subcompositionally</a:t>
            </a:r>
            <a:r>
              <a:rPr lang="en-US" dirty="0"/>
              <a:t> </a:t>
            </a:r>
            <a:r>
              <a:rPr lang="en-US" dirty="0" smtClean="0"/>
              <a:t>dominant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5785" y="3834191"/>
            <a:ext cx="28264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Operations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Addition: 50% + 50%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Subtraction: 50% - 50%? </a:t>
            </a:r>
          </a:p>
          <a:p>
            <a:r>
              <a:rPr lang="en-US" dirty="0" smtClean="0"/>
              <a:t>Perturbation: 50% x 50% = ?</a:t>
            </a:r>
          </a:p>
          <a:p>
            <a:r>
              <a:rPr lang="en-US" dirty="0" smtClean="0"/>
              <a:t>Powering: 50%^3 = ?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127260"/>
              </p:ext>
            </p:extLst>
          </p:nvPr>
        </p:nvGraphicFramePr>
        <p:xfrm>
          <a:off x="5935135" y="1036188"/>
          <a:ext cx="1886856" cy="10944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71714"/>
                <a:gridCol w="471714"/>
                <a:gridCol w="471714"/>
                <a:gridCol w="471714"/>
              </a:tblGrid>
              <a:tr h="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14991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14991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14991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14991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870476" y="5775179"/>
            <a:ext cx="48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🐞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76333" y="5763084"/>
            <a:ext cx="36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🐯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96506" y="2130588"/>
            <a:ext cx="43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👽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</p:spTree>
    <p:extLst>
      <p:ext uri="{BB962C8B-B14F-4D97-AF65-F5344CB8AC3E}">
        <p14:creationId xmlns:p14="http://schemas.microsoft.com/office/powerpoint/2010/main" val="3202842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to love (tolerate) the simplex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994" r="-1498"/>
          <a:stretch/>
        </p:blipFill>
        <p:spPr>
          <a:xfrm>
            <a:off x="3776133" y="1600200"/>
            <a:ext cx="4910667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71" y="1600200"/>
            <a:ext cx="5029200" cy="1104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0666" y="2717196"/>
            <a:ext cx="3159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 scale invariant</a:t>
            </a:r>
          </a:p>
          <a:p>
            <a:r>
              <a:rPr lang="en-US" dirty="0"/>
              <a:t>P perturbation </a:t>
            </a:r>
            <a:r>
              <a:rPr lang="en-US" dirty="0" smtClean="0"/>
              <a:t>invariant</a:t>
            </a:r>
          </a:p>
          <a:p>
            <a:r>
              <a:rPr lang="en-US" dirty="0" smtClean="0"/>
              <a:t>D </a:t>
            </a:r>
            <a:r>
              <a:rPr lang="en-US" dirty="0" err="1" smtClean="0"/>
              <a:t>subcompositionally</a:t>
            </a:r>
            <a:r>
              <a:rPr lang="en-US" dirty="0" smtClean="0"/>
              <a:t> dominant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5785" y="3834191"/>
            <a:ext cx="2826415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9D9D9"/>
                </a:solidFill>
              </a:rPr>
              <a:t>Operations</a:t>
            </a:r>
          </a:p>
          <a:p>
            <a:endParaRPr lang="en-US" dirty="0">
              <a:solidFill>
                <a:srgbClr val="D9D9D9"/>
              </a:solidFill>
            </a:endParaRPr>
          </a:p>
          <a:p>
            <a:r>
              <a:rPr lang="en-US" dirty="0" smtClean="0">
                <a:solidFill>
                  <a:srgbClr val="D9D9D9"/>
                </a:solidFill>
              </a:rPr>
              <a:t>Why not 50% - 50%? </a:t>
            </a:r>
          </a:p>
          <a:p>
            <a:endParaRPr lang="en-US" dirty="0" smtClean="0">
              <a:solidFill>
                <a:srgbClr val="D9D9D9"/>
              </a:solidFill>
            </a:endParaRPr>
          </a:p>
          <a:p>
            <a:r>
              <a:rPr lang="en-US" dirty="0" smtClean="0">
                <a:solidFill>
                  <a:srgbClr val="D9D9D9"/>
                </a:solidFill>
              </a:rPr>
              <a:t>Perturbation: 50% x 50% = ?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Powering: 50%^3 = ?</a:t>
            </a:r>
            <a:endParaRPr lang="en-US" dirty="0">
              <a:solidFill>
                <a:srgbClr val="D9D9D9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70476" y="5775179"/>
            <a:ext cx="48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🐞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76333" y="5763084"/>
            <a:ext cx="36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🐯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96506" y="2130588"/>
            <a:ext cx="43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👽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408426"/>
              </p:ext>
            </p:extLst>
          </p:nvPr>
        </p:nvGraphicFramePr>
        <p:xfrm>
          <a:off x="5935135" y="1036188"/>
          <a:ext cx="1886856" cy="10944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71714"/>
                <a:gridCol w="471714"/>
                <a:gridCol w="471714"/>
                <a:gridCol w="471714"/>
              </a:tblGrid>
              <a:tr h="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14991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x1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14991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x2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14991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x3</a:t>
                      </a: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14991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x4</a:t>
                      </a: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404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BV dataset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65647" y="1864509"/>
            <a:ext cx="23437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What assumptions do not fit?</a:t>
            </a:r>
            <a:endParaRPr lang="en-US" sz="2000" dirty="0" smtClean="0"/>
          </a:p>
          <a:p>
            <a:endParaRPr lang="en-US" sz="1400" dirty="0" smtClean="0"/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Majority invariant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Dispersion ~ abundance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Data are centered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Model as NB or ZIG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zero ==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zero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Counts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/>
              <a:buChar char="•"/>
            </a:pP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ngs_ed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22477"/>
            <a:ext cx="4970220" cy="49702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6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sum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7108"/>
            <a:ext cx="4033296" cy="3638983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There are known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knowns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 These are things we know that we know.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There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are known unknowns. That is to say, there are things that we know we don't know.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there are also unknown unknowns. There are things we don't know we don't know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There are unknown </a:t>
            </a:r>
            <a:r>
              <a:rPr lang="en-US" b="1" dirty="0" err="1" smtClean="0">
                <a:solidFill>
                  <a:schemeClr val="accent2"/>
                </a:solidFill>
              </a:rPr>
              <a:t>knowns</a:t>
            </a:r>
            <a:r>
              <a:rPr lang="en-US" b="1" dirty="0" smtClean="0">
                <a:solidFill>
                  <a:schemeClr val="accent2"/>
                </a:solidFill>
              </a:rPr>
              <a:t>. These are things we think we know that we actually don’t know.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215" y="2604093"/>
            <a:ext cx="3421959" cy="246775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36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Available tools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2151"/>
            <a:ext cx="8229600" cy="3976612"/>
          </a:xfrm>
        </p:spPr>
        <p:txBody>
          <a:bodyPr rtlCol="0">
            <a:normAutofit fontScale="70000" lnSpcReduction="20000"/>
          </a:bodyPr>
          <a:lstStyle/>
          <a:p>
            <a:pPr>
              <a:defRPr/>
            </a:pPr>
            <a:r>
              <a:rPr lang="en-US" dirty="0" smtClean="0"/>
              <a:t>Outliers &amp; filters</a:t>
            </a:r>
          </a:p>
          <a:p>
            <a:pPr lvl="1">
              <a:defRPr/>
            </a:pPr>
            <a:r>
              <a:rPr lang="en-US" dirty="0" err="1"/>
              <a:t>CoDaSeq</a:t>
            </a:r>
            <a:r>
              <a:rPr lang="en-US" dirty="0"/>
              <a:t> (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ggloor</a:t>
            </a:r>
            <a:r>
              <a:rPr lang="en-US" dirty="0" smtClean="0"/>
              <a:t>)</a:t>
            </a:r>
            <a:endParaRPr lang="en-US" dirty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Exploratory data analysis </a:t>
            </a:r>
          </a:p>
          <a:p>
            <a:pPr lvl="1">
              <a:defRPr/>
            </a:pPr>
            <a:r>
              <a:rPr lang="en-US" dirty="0" smtClean="0"/>
              <a:t>Compositional </a:t>
            </a:r>
            <a:r>
              <a:rPr lang="en-US" dirty="0" err="1" smtClean="0"/>
              <a:t>biplots</a:t>
            </a:r>
            <a:r>
              <a:rPr lang="en-US" dirty="0" smtClean="0"/>
              <a:t> (</a:t>
            </a:r>
            <a:r>
              <a:rPr lang="en-US" dirty="0" err="1" smtClean="0"/>
              <a:t>compostions</a:t>
            </a:r>
            <a:r>
              <a:rPr lang="en-US" dirty="0" smtClean="0"/>
              <a:t> - CRAN)</a:t>
            </a:r>
          </a:p>
          <a:p>
            <a:pPr lvl="1">
              <a:defRPr/>
            </a:pPr>
            <a:r>
              <a:rPr lang="en-US" dirty="0" err="1" smtClean="0">
                <a:ea typeface="+mn-ea"/>
                <a:cs typeface="+mn-cs"/>
              </a:rPr>
              <a:t>omicplotR</a:t>
            </a:r>
            <a:r>
              <a:rPr lang="en-US" dirty="0" smtClean="0">
                <a:ea typeface="+mn-ea"/>
                <a:cs typeface="+mn-cs"/>
              </a:rPr>
              <a:t> (Dan </a:t>
            </a:r>
            <a:r>
              <a:rPr lang="en-US" dirty="0" err="1" smtClean="0">
                <a:ea typeface="+mn-ea"/>
                <a:cs typeface="+mn-cs"/>
              </a:rPr>
              <a:t>Giguere</a:t>
            </a:r>
            <a:r>
              <a:rPr lang="en-US" dirty="0" smtClean="0">
                <a:ea typeface="+mn-ea"/>
                <a:cs typeface="+mn-cs"/>
              </a:rPr>
              <a:t>: </a:t>
            </a:r>
            <a:r>
              <a:rPr lang="en-US" dirty="0" err="1" smtClean="0">
                <a:ea typeface="+mn-ea"/>
                <a:cs typeface="+mn-cs"/>
              </a:rPr>
              <a:t>github.com</a:t>
            </a:r>
            <a:r>
              <a:rPr lang="en-US" dirty="0" smtClean="0">
                <a:ea typeface="+mn-ea"/>
                <a:cs typeface="+mn-cs"/>
              </a:rPr>
              <a:t>/</a:t>
            </a:r>
            <a:r>
              <a:rPr lang="en-US" dirty="0" err="1" smtClean="0">
                <a:ea typeface="+mn-ea"/>
                <a:cs typeface="+mn-cs"/>
              </a:rPr>
              <a:t>dgiguer</a:t>
            </a:r>
            <a:r>
              <a:rPr lang="en-US" dirty="0" smtClean="0">
                <a:ea typeface="+mn-ea"/>
                <a:cs typeface="+mn-cs"/>
              </a:rPr>
              <a:t>/</a:t>
            </a:r>
            <a:r>
              <a:rPr lang="en-US" dirty="0" err="1" smtClean="0">
                <a:ea typeface="+mn-ea"/>
                <a:cs typeface="+mn-cs"/>
              </a:rPr>
              <a:t>omicplotR</a:t>
            </a:r>
            <a:r>
              <a:rPr lang="en-US" dirty="0" smtClean="0">
                <a:ea typeface="+mn-ea"/>
                <a:cs typeface="+mn-cs"/>
              </a:rPr>
              <a:t>/wiki)</a:t>
            </a:r>
          </a:p>
          <a:p>
            <a:pPr lvl="1">
              <a:defRPr/>
            </a:pPr>
            <a:r>
              <a:rPr lang="en-US" dirty="0" err="1" smtClean="0"/>
              <a:t>philr</a:t>
            </a:r>
            <a:r>
              <a:rPr lang="en-US" dirty="0" smtClean="0"/>
              <a:t> (</a:t>
            </a:r>
            <a:r>
              <a:rPr lang="en-US" dirty="0" err="1" smtClean="0"/>
              <a:t>Bioconductor</a:t>
            </a:r>
            <a:r>
              <a:rPr lang="en-US" dirty="0" smtClean="0"/>
              <a:t>)</a:t>
            </a: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Differential abundance</a:t>
            </a:r>
          </a:p>
          <a:p>
            <a:pPr lvl="1">
              <a:defRPr/>
            </a:pPr>
            <a:r>
              <a:rPr lang="en-US" dirty="0" smtClean="0"/>
              <a:t>ALDEx2 (</a:t>
            </a:r>
            <a:r>
              <a:rPr lang="en-US" dirty="0" err="1" smtClean="0"/>
              <a:t>Bioconductor</a:t>
            </a:r>
            <a:r>
              <a:rPr lang="en-US" dirty="0" smtClean="0"/>
              <a:t>)</a:t>
            </a:r>
          </a:p>
          <a:p>
            <a:pPr lvl="1">
              <a:defRPr/>
            </a:pPr>
            <a:r>
              <a:rPr lang="en-US" dirty="0" err="1"/>
              <a:t>s</a:t>
            </a:r>
            <a:r>
              <a:rPr lang="en-US" dirty="0" err="1" smtClean="0"/>
              <a:t>elbal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github.com</a:t>
            </a:r>
            <a:r>
              <a:rPr lang="en-US" dirty="0"/>
              <a:t>/</a:t>
            </a:r>
            <a:r>
              <a:rPr lang="en-US" dirty="0" err="1"/>
              <a:t>UVic-omics</a:t>
            </a:r>
            <a:r>
              <a:rPr lang="en-US" dirty="0"/>
              <a:t>/</a:t>
            </a:r>
            <a:r>
              <a:rPr lang="en-US" dirty="0" err="1" smtClean="0"/>
              <a:t>selbal</a:t>
            </a:r>
            <a:r>
              <a:rPr lang="en-US" dirty="0" smtClean="0"/>
              <a:t>)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ANCOM (QIIME)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Compositional association</a:t>
            </a:r>
          </a:p>
          <a:p>
            <a:pPr lvl="1">
              <a:defRPr/>
            </a:pPr>
            <a:r>
              <a:rPr lang="en-US" dirty="0" err="1" smtClean="0"/>
              <a:t>propr</a:t>
            </a:r>
            <a:r>
              <a:rPr lang="en-US" dirty="0" smtClean="0"/>
              <a:t> (CRAN) </a:t>
            </a:r>
          </a:p>
        </p:txBody>
      </p:sp>
      <p:sp>
        <p:nvSpPr>
          <p:cNvPr id="23555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90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4505917"/>
              </p:ext>
            </p:extLst>
          </p:nvPr>
        </p:nvGraphicFramePr>
        <p:xfrm>
          <a:off x="457200" y="1600200"/>
          <a:ext cx="8081964" cy="3576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3988"/>
                <a:gridCol w="2693988"/>
                <a:gridCol w="26939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Analysis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 (count)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CoDa</a:t>
                      </a:r>
                      <a:r>
                        <a:rPr lang="en-US" dirty="0" smtClean="0"/>
                        <a:t>/probability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Beta Diversity/Ordination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Driven by most abundant</a:t>
                      </a:r>
                      <a:r>
                        <a:rPr lang="en-US" baseline="0" dirty="0" smtClean="0"/>
                        <a:t> taxon or gene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Variance</a:t>
                      </a:r>
                      <a:r>
                        <a:rPr lang="en-US" baseline="0" dirty="0" smtClean="0"/>
                        <a:t> of ratios between taxa or genes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Clustering/Ordination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Driven by most abundant taxon or gene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Variance</a:t>
                      </a:r>
                      <a:r>
                        <a:rPr lang="en-US" baseline="0" dirty="0" smtClean="0"/>
                        <a:t> of ratios between taxa or genes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Differential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abundance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Often</a:t>
                      </a:r>
                      <a:r>
                        <a:rPr lang="en-US" baseline="0" dirty="0" smtClean="0"/>
                        <a:t> rare taxon or gene – most variable within and between groups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Variance of ratios between taxa or genes –most</a:t>
                      </a:r>
                      <a:r>
                        <a:rPr lang="en-US" baseline="0" dirty="0" smtClean="0"/>
                        <a:t> variable between groups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Correlation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Just wrong – many false positives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Pairs of taxa</a:t>
                      </a:r>
                      <a:r>
                        <a:rPr lang="en-US" baseline="0" dirty="0" smtClean="0"/>
                        <a:t> or genes that have common variance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Interpretation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Seems simple but is not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Seems hard but is not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Phys-Pharm UWO</a:t>
            </a:r>
            <a:endParaRPr lang="en-US"/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8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4694543"/>
            <a:ext cx="2965450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7579" b="-177579"/>
          <a:stretch>
            <a:fillRect/>
          </a:stretch>
        </p:blipFill>
        <p:spPr>
          <a:xfrm>
            <a:off x="223838" y="5046663"/>
            <a:ext cx="3556000" cy="1955800"/>
          </a:xfrm>
        </p:spPr>
      </p:pic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Acknowledgments</a:t>
            </a:r>
          </a:p>
        </p:txBody>
      </p:sp>
      <p:pic>
        <p:nvPicPr>
          <p:cNvPr id="3174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1246188"/>
            <a:ext cx="2087562" cy="318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08225"/>
            <a:ext cx="106045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8" y="3360738"/>
            <a:ext cx="10572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15" descr="CoDa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1417638"/>
            <a:ext cx="31607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3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994275"/>
            <a:ext cx="2436813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4" name="TextBox 5"/>
          <p:cNvSpPr txBox="1">
            <a:spLocks noChangeArrowheads="1"/>
          </p:cNvSpPr>
          <p:nvPr/>
        </p:nvSpPr>
        <p:spPr bwMode="auto">
          <a:xfrm>
            <a:off x="473729" y="4381503"/>
            <a:ext cx="157022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/>
              <a:t>Gregor</a:t>
            </a:r>
            <a:r>
              <a:rPr lang="en-US" sz="1800" dirty="0"/>
              <a:t> Reid</a:t>
            </a:r>
          </a:p>
          <a:p>
            <a:pPr eaLnBrk="1" hangingPunct="1"/>
            <a:r>
              <a:rPr lang="en-US" sz="1800" dirty="0"/>
              <a:t>Jeremy </a:t>
            </a:r>
            <a:r>
              <a:rPr lang="en-US" sz="1800" dirty="0" smtClean="0"/>
              <a:t>Burton</a:t>
            </a:r>
          </a:p>
          <a:p>
            <a:pPr eaLnBrk="1" hangingPunct="1"/>
            <a:r>
              <a:rPr lang="en-US" sz="1800" dirty="0" smtClean="0"/>
              <a:t>Amy McMillan</a:t>
            </a:r>
          </a:p>
          <a:p>
            <a:pPr eaLnBrk="1" hangingPunct="1"/>
            <a:r>
              <a:rPr lang="en-US" sz="1800" dirty="0" smtClean="0"/>
              <a:t>Daniel </a:t>
            </a:r>
            <a:r>
              <a:rPr lang="en-US" sz="1800" dirty="0" err="1" smtClean="0"/>
              <a:t>Giguere</a:t>
            </a:r>
            <a:endParaRPr lang="en-US" sz="1800" dirty="0" smtClean="0"/>
          </a:p>
          <a:p>
            <a:pPr eaLnBrk="1" hangingPunct="1"/>
            <a:r>
              <a:rPr lang="en-US" sz="1800" dirty="0" err="1" smtClean="0"/>
              <a:t>Jia</a:t>
            </a:r>
            <a:r>
              <a:rPr lang="en-US" sz="1800" dirty="0"/>
              <a:t> </a:t>
            </a:r>
            <a:r>
              <a:rPr lang="en-US" sz="1800" dirty="0" err="1" smtClean="0"/>
              <a:t>Rong</a:t>
            </a:r>
            <a:r>
              <a:rPr lang="en-US" sz="1800" dirty="0" smtClean="0"/>
              <a:t> Wu</a:t>
            </a:r>
            <a:endParaRPr lang="en-US" sz="1800" dirty="0"/>
          </a:p>
        </p:txBody>
      </p:sp>
      <p:sp>
        <p:nvSpPr>
          <p:cNvPr id="31755" name="TextBox 17"/>
          <p:cNvSpPr txBox="1">
            <a:spLocks noChangeArrowheads="1"/>
          </p:cNvSpPr>
          <p:nvPr/>
        </p:nvSpPr>
        <p:spPr bwMode="auto">
          <a:xfrm>
            <a:off x="1516063" y="2479675"/>
            <a:ext cx="11652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Andrew</a:t>
            </a:r>
          </a:p>
          <a:p>
            <a:pPr eaLnBrk="1" hangingPunct="1"/>
            <a:r>
              <a:rPr lang="en-US" sz="1800"/>
              <a:t>Fernandes</a:t>
            </a:r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r>
              <a:rPr lang="en-US" sz="1800"/>
              <a:t>Jean</a:t>
            </a:r>
          </a:p>
          <a:p>
            <a:pPr eaLnBrk="1" hangingPunct="1"/>
            <a:r>
              <a:rPr lang="en-US" sz="1800"/>
              <a:t>Macklaim</a:t>
            </a:r>
          </a:p>
        </p:txBody>
      </p:sp>
      <p:sp>
        <p:nvSpPr>
          <p:cNvPr id="31756" name="TextBox 5"/>
          <p:cNvSpPr txBox="1">
            <a:spLocks noChangeArrowheads="1"/>
          </p:cNvSpPr>
          <p:nvPr/>
        </p:nvSpPr>
        <p:spPr bwMode="auto">
          <a:xfrm>
            <a:off x="5530850" y="2751138"/>
            <a:ext cx="233034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Vera </a:t>
            </a:r>
            <a:r>
              <a:rPr lang="en-US" sz="1800" dirty="0" err="1"/>
              <a:t>Pawlowsky-Glahn</a:t>
            </a:r>
            <a:endParaRPr lang="en-US" sz="1800" dirty="0"/>
          </a:p>
          <a:p>
            <a:pPr eaLnBrk="1" hangingPunct="1"/>
            <a:r>
              <a:rPr lang="en-US" sz="1800" dirty="0"/>
              <a:t>Juan Jose </a:t>
            </a:r>
            <a:r>
              <a:rPr lang="en-US" sz="1800" dirty="0" err="1" smtClean="0"/>
              <a:t>Egozcue</a:t>
            </a:r>
            <a:endParaRPr lang="en-US" sz="1800" dirty="0" smtClean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Justin </a:t>
            </a:r>
            <a:r>
              <a:rPr lang="en-US" sz="1800" dirty="0" smtClean="0"/>
              <a:t>Silverman</a:t>
            </a:r>
          </a:p>
          <a:p>
            <a:pPr eaLnBrk="1" hangingPunct="1"/>
            <a:r>
              <a:rPr lang="en-US" sz="1800" dirty="0"/>
              <a:t> </a:t>
            </a:r>
            <a:r>
              <a:rPr lang="en-US" sz="1800" dirty="0" smtClean="0"/>
              <a:t>    </a:t>
            </a:r>
            <a:r>
              <a:rPr lang="en-US" sz="1800" dirty="0" err="1" smtClean="0"/>
              <a:t>philr</a:t>
            </a:r>
            <a:r>
              <a:rPr lang="en-US" sz="1800" dirty="0" smtClean="0"/>
              <a:t> </a:t>
            </a:r>
          </a:p>
          <a:p>
            <a:pPr eaLnBrk="1" hangingPunct="1"/>
            <a:r>
              <a:rPr lang="en-US" sz="1800" dirty="0" smtClean="0"/>
              <a:t>Tom Quinn</a:t>
            </a:r>
          </a:p>
          <a:p>
            <a:pPr eaLnBrk="1" hangingPunct="1"/>
            <a:r>
              <a:rPr lang="en-US" sz="1800" dirty="0" smtClean="0"/>
              <a:t>     </a:t>
            </a:r>
            <a:r>
              <a:rPr lang="en-US" sz="1800" dirty="0" err="1" smtClean="0"/>
              <a:t>propr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31757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171575"/>
            <a:ext cx="2589212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7163474" y="3611563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17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one dataset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3988" y="931334"/>
            <a:ext cx="3912812" cy="5194830"/>
          </a:xfrm>
        </p:spPr>
        <p:txBody>
          <a:bodyPr/>
          <a:lstStyle/>
          <a:p>
            <a:r>
              <a:rPr lang="en-US" dirty="0" err="1" smtClean="0"/>
              <a:t>Selex</a:t>
            </a:r>
            <a:r>
              <a:rPr lang="en-US" dirty="0" smtClean="0"/>
              <a:t> dataset</a:t>
            </a:r>
          </a:p>
          <a:p>
            <a:r>
              <a:rPr lang="en-US" dirty="0" smtClean="0"/>
              <a:t>The vast bulk of features </a:t>
            </a:r>
            <a:r>
              <a:rPr lang="en-US" i="1" u="sng" dirty="0" smtClean="0">
                <a:solidFill>
                  <a:schemeClr val="accent6">
                    <a:lumMod val="50000"/>
                  </a:schemeClr>
                </a:solidFill>
              </a:rPr>
              <a:t>do not change</a:t>
            </a:r>
            <a:r>
              <a:rPr lang="en-US" dirty="0" smtClean="0"/>
              <a:t> in this experiment</a:t>
            </a:r>
          </a:p>
          <a:p>
            <a:r>
              <a:rPr lang="en-US" dirty="0" smtClean="0"/>
              <a:t>Both DESeq2 and </a:t>
            </a:r>
            <a:r>
              <a:rPr lang="en-US" dirty="0" err="1" smtClean="0"/>
              <a:t>edgeR</a:t>
            </a:r>
            <a:r>
              <a:rPr lang="en-US" dirty="0" smtClean="0"/>
              <a:t> get it almost but not quite exactly wrong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pic>
        <p:nvPicPr>
          <p:cNvPr id="6" name="Picture 5" descr="edgeR_sele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00" y="822477"/>
            <a:ext cx="3240000" cy="3240000"/>
          </a:xfrm>
          <a:prstGeom prst="rect">
            <a:avLst/>
          </a:prstGeom>
        </p:spPr>
      </p:pic>
      <p:pic>
        <p:nvPicPr>
          <p:cNvPr id="7" name="Picture 6" descr="DESeq2_selex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91600"/>
            <a:ext cx="4200000" cy="252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26682" y="931334"/>
            <a:ext cx="4825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err="1" smtClean="0"/>
              <a:t>edgeR</a:t>
            </a: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2013689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sequence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Fame?</a:t>
            </a:r>
            <a:r>
              <a:rPr lang="en-US" dirty="0">
                <a:solidFill>
                  <a:prstClr val="black"/>
                </a:solidFill>
                <a:latin typeface="AppleColorEmoji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AppleColorEmoji"/>
              </a:rPr>
              <a:t>🏆</a:t>
            </a:r>
          </a:p>
          <a:p>
            <a:r>
              <a:rPr lang="en-US" dirty="0" smtClean="0"/>
              <a:t>Money?</a:t>
            </a:r>
            <a:r>
              <a:rPr lang="en-US" dirty="0">
                <a:solidFill>
                  <a:prstClr val="black"/>
                </a:solidFill>
                <a:latin typeface="AppleColorEmoji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AppleColorEmoji"/>
              </a:rPr>
              <a:t>💰</a:t>
            </a:r>
            <a:endParaRPr lang="en-US" dirty="0" smtClean="0"/>
          </a:p>
          <a:p>
            <a:r>
              <a:rPr lang="en-US" dirty="0" smtClean="0"/>
              <a:t>Ennui?      </a:t>
            </a:r>
            <a:r>
              <a:rPr lang="en-US" dirty="0" smtClean="0">
                <a:solidFill>
                  <a:prstClr val="black"/>
                </a:solidFill>
                <a:latin typeface="AppleColorEmoji"/>
              </a:rPr>
              <a:t> 👻		</a:t>
            </a:r>
            <a:endParaRPr lang="en-US" dirty="0" smtClean="0"/>
          </a:p>
          <a:p>
            <a:r>
              <a:rPr lang="en-US" dirty="0" smtClean="0"/>
              <a:t>Curiosity?</a:t>
            </a:r>
            <a:r>
              <a:rPr lang="en-US" dirty="0">
                <a:solidFill>
                  <a:prstClr val="black"/>
                </a:solidFill>
                <a:latin typeface="AppleColorEmoji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AppleColorEmoji"/>
              </a:rPr>
              <a:t> 🧠	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36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sequence stuff?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Fame?</a:t>
            </a:r>
            <a:r>
              <a:rPr lang="en-US" dirty="0">
                <a:solidFill>
                  <a:schemeClr val="bg1"/>
                </a:solidFill>
                <a:latin typeface="AppleColorEmoji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ppleColorEmoji"/>
              </a:rPr>
              <a:t>🏆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Money?</a:t>
            </a:r>
            <a:r>
              <a:rPr lang="en-US" dirty="0">
                <a:solidFill>
                  <a:schemeClr val="bg1"/>
                </a:solidFill>
                <a:latin typeface="AppleColorEmoji"/>
              </a:rPr>
              <a:t> 💰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Ennui    ?  </a:t>
            </a:r>
            <a:r>
              <a:rPr lang="en-US" dirty="0" smtClean="0">
                <a:solidFill>
                  <a:schemeClr val="bg1"/>
                </a:solidFill>
                <a:latin typeface="AppleColorEmoji"/>
              </a:rPr>
              <a:t> 👻	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Curiosity?</a:t>
            </a:r>
            <a:r>
              <a:rPr lang="en-US" dirty="0">
                <a:solidFill>
                  <a:schemeClr val="bg1"/>
                </a:solidFill>
                <a:latin typeface="AppleColorEmoji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ppleColorEmoji"/>
              </a:rPr>
              <a:t> 🧠	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/>
              <a:t>I hope it is because we want to understand the environment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02" y="4442228"/>
            <a:ext cx="3367872" cy="16839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23" y="3342089"/>
            <a:ext cx="2653612" cy="26536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796" y="4271518"/>
            <a:ext cx="2761367" cy="208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8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sequencing meat grinder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00252" y="3249504"/>
            <a:ext cx="234374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What assumptions do not fit?</a:t>
            </a:r>
            <a:endParaRPr lang="en-US" sz="2000" dirty="0" smtClean="0"/>
          </a:p>
          <a:p>
            <a:endParaRPr lang="en-US" sz="1400" dirty="0" smtClean="0"/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Counts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Majority invariant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Dispersion ~ abundance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Model as NB or ZIG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7F7F7F"/>
                </a:solidFill>
              </a:rPr>
              <a:t>Correlation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1617" b="-1617"/>
          <a:stretch>
            <a:fillRect/>
          </a:stretch>
        </p:blipFill>
        <p:spPr>
          <a:xfrm>
            <a:off x="1001502" y="2031336"/>
            <a:ext cx="5530968" cy="3491353"/>
          </a:xfrm>
        </p:spPr>
      </p:pic>
    </p:spTree>
    <p:extLst>
      <p:ext uri="{BB962C8B-B14F-4D97-AF65-F5344CB8AC3E}">
        <p14:creationId xmlns:p14="http://schemas.microsoft.com/office/powerpoint/2010/main" val="1438533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Calibri" charset="0"/>
              </a:rPr>
              <a:t>Normalization is statistical malpractice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 dirty="0"/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945693"/>
              </p:ext>
            </p:extLst>
          </p:nvPr>
        </p:nvGraphicFramePr>
        <p:xfrm>
          <a:off x="657699" y="1571619"/>
          <a:ext cx="7291386" cy="1940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231"/>
                <a:gridCol w="1215231"/>
                <a:gridCol w="1215231"/>
                <a:gridCol w="1215231"/>
                <a:gridCol w="1215231"/>
                <a:gridCol w="1215231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Prop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moe.form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Dir.moe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Norm.size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Norm.moe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479.8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0.036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22620"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479.8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0.036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10403"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440.4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0.040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488.5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0.035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370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Calibri" charset="0"/>
              </a:rPr>
              <a:t>Normalization is statistical malpractice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 dirty="0"/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683026"/>
              </p:ext>
            </p:extLst>
          </p:nvPr>
        </p:nvGraphicFramePr>
        <p:xfrm>
          <a:off x="657699" y="1571619"/>
          <a:ext cx="7291386" cy="1940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231"/>
                <a:gridCol w="1215231"/>
                <a:gridCol w="1215231"/>
                <a:gridCol w="1215231"/>
                <a:gridCol w="1215231"/>
                <a:gridCol w="1215231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Prop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moe.form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Dir.moe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Norm.size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Norm.moe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479.8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0.036</a:t>
                      </a:r>
                      <a:endParaRPr lang="en-US" dirty="0"/>
                    </a:p>
                  </a:txBody>
                  <a:tcPr/>
                </a:tc>
              </a:tr>
              <a:tr h="422620"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479.8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0.036</a:t>
                      </a:r>
                      <a:endParaRPr lang="en-US" dirty="0"/>
                    </a:p>
                  </a:txBody>
                  <a:tcPr/>
                </a:tc>
              </a:tr>
              <a:tr h="410403"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488.5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610955" y="4370882"/>
            <a:ext cx="5372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If </a:t>
            </a:r>
            <a:r>
              <a:rPr lang="en-US" sz="2400" dirty="0" err="1" smtClean="0"/>
              <a:t>bioinformaticians</a:t>
            </a:r>
            <a:r>
              <a:rPr lang="en-US" sz="2400" dirty="0" smtClean="0"/>
              <a:t> were political pollsters  we would be sued by our clients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3606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read mapping of technical replicates with salmon</a:t>
            </a:r>
            <a:endParaRPr lang="en-US" dirty="0"/>
          </a:p>
        </p:txBody>
      </p:sp>
      <p:pic>
        <p:nvPicPr>
          <p:cNvPr id="6" name="Content Placeholder 5" descr="salm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18" r="-29218"/>
          <a:stretch>
            <a:fillRect/>
          </a:stretch>
        </p:blipFill>
        <p:spPr>
          <a:xfrm>
            <a:off x="457200" y="931863"/>
            <a:ext cx="8229600" cy="51943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Phys-Pharm UWO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97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14778</TotalTime>
  <Words>1289</Words>
  <Application>Microsoft Macintosh PowerPoint</Application>
  <PresentationFormat>On-screen Show (4:3)</PresentationFormat>
  <Paragraphs>416</Paragraphs>
  <Slides>23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Bioinformatics: transcriptome analysis</vt:lpstr>
      <vt:lpstr>BV dataset</vt:lpstr>
      <vt:lpstr>Not one dataset </vt:lpstr>
      <vt:lpstr>Why sequence stuff</vt:lpstr>
      <vt:lpstr>Why sequence stuff?</vt:lpstr>
      <vt:lpstr>The sequencing meat grinder</vt:lpstr>
      <vt:lpstr>Normalization is statistical malpractice</vt:lpstr>
      <vt:lpstr>Normalization is statistical malpractice</vt:lpstr>
      <vt:lpstr>Probabilistic read mapping of technical replicates with salmon</vt:lpstr>
      <vt:lpstr>Sequencing is random sampling</vt:lpstr>
      <vt:lpstr>Sequencing is random sampling</vt:lpstr>
      <vt:lpstr>Random data as counts</vt:lpstr>
      <vt:lpstr>Same random data as proportions</vt:lpstr>
      <vt:lpstr>Normalization is no help at all</vt:lpstr>
      <vt:lpstr>CoDa properties and *lr</vt:lpstr>
      <vt:lpstr>We have CoDa</vt:lpstr>
      <vt:lpstr>Correlation in CoDa</vt:lpstr>
      <vt:lpstr>Learn to love (tolerate) the simplex</vt:lpstr>
      <vt:lpstr>Learn to love (tolerate) the simplex</vt:lpstr>
      <vt:lpstr>To sum up</vt:lpstr>
      <vt:lpstr>Available tools</vt:lpstr>
      <vt:lpstr>Summary</vt:lpstr>
      <vt:lpstr>Acknowledgments</vt:lpstr>
    </vt:vector>
  </TitlesOfParts>
  <Company>UWO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Insights into the metatranscriptome and metabolome of the vaginal microbiome</dc:title>
  <dc:creator>Greg Gloor</dc:creator>
  <cp:lastModifiedBy>Greg Gloor</cp:lastModifiedBy>
  <cp:revision>337</cp:revision>
  <dcterms:created xsi:type="dcterms:W3CDTF">2016-05-10T15:50:17Z</dcterms:created>
  <dcterms:modified xsi:type="dcterms:W3CDTF">2018-10-18T18:35:08Z</dcterms:modified>
</cp:coreProperties>
</file>